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6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8" r:id="rId4"/>
    <p:sldId id="288" r:id="rId5"/>
    <p:sldId id="272" r:id="rId6"/>
    <p:sldId id="271" r:id="rId7"/>
    <p:sldId id="277" r:id="rId8"/>
    <p:sldId id="262" r:id="rId9"/>
    <p:sldId id="274" r:id="rId10"/>
    <p:sldId id="267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bert Baniecki" initials="HB" lastIdx="3" clrIdx="0">
    <p:extLst>
      <p:ext uri="{19B8F6BF-5375-455C-9EA6-DF929625EA0E}">
        <p15:presenceInfo xmlns:p15="http://schemas.microsoft.com/office/powerpoint/2012/main" userId="8d95ec18a73575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3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90548" autoAdjust="0"/>
  </p:normalViewPr>
  <p:slideViewPr>
    <p:cSldViewPr snapToGrid="0">
      <p:cViewPr>
        <p:scale>
          <a:sx n="121" d="100"/>
          <a:sy n="121" d="100"/>
        </p:scale>
        <p:origin x="13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3" d="100"/>
          <a:sy n="113" d="100"/>
        </p:scale>
        <p:origin x="3512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9917F3-C579-4CF1-AF13-AA6720D9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ECCE3-8A4E-406C-97AD-17B45234B2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4C576-8797-495E-8657-8745CD77EBC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EBBB8-3AB9-4F17-B1E6-26322987E8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A67B-4E35-43A9-B7A5-AF1F501AE1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8766C-7F85-4D90-9B43-A6DE26DE1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0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17:04:34.316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0,'2'1,"1"-1,0 1,-1 0,1 0,-1 0,1 0,-1 0,1 1,-1-1,0 1,3 2,3 2,438 337,-111-81,-46-47,386 292,340 302,-883-688,-41-35,-86-80,0-1,0 1,-1 0,5 7,9 14,38 38,-49-58,-3-8,-5-20,-20-202,14-430,12 588,3 1,3 1,2-1,35-98,-38 134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17:04:35.27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1504 1,'-16'0,"-28"-1,1 2,1 2,-56 11,-15 12,-510 102,414-106,3-1,202-20,-9 1,0 0,-21 8,31-9,1 0,-1 0,0 0,1 1,-1-1,1 1,-1-1,1 1,0 0,0 0,0 0,0 0,0 0,0 1,1-1,-1 0,1 1,-2 3,0 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E0F42-2B18-43DD-81AE-D903CD525B4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60060-C39E-4217-9AAD-A30B8B6DC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708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0060-C39E-4217-9AAD-A30B8B6DCF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3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0060-C39E-4217-9AAD-A30B8B6DCF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1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0060-C39E-4217-9AAD-A30B8B6DCF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77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0060-C39E-4217-9AAD-A30B8B6DCF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22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0060-C39E-4217-9AAD-A30B8B6DCF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79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0060-C39E-4217-9AAD-A30B8B6DCF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8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0060-C39E-4217-9AAD-A30B8B6DCF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0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0060-C39E-4217-9AAD-A30B8B6DCF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16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0060-C39E-4217-9AAD-A30B8B6DCF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9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rgbClr val="4A3C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225C3A-4920-4A3A-8A09-C58C226A8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4ADEA59-EAF0-4732-B54D-83D42A727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8FEDC9F-DB6B-4A44-93E4-332C8CBA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EFF3-1A7B-42EA-B79A-AF53F59E39AB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6E27A6B-0630-4FF9-9CC4-7132BD7F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146C6E5-536F-4AEA-82E0-E61D4DC6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0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4BF09F-25DC-4243-B796-A34E4993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7FE948A-E65A-4E25-9B3B-B165F0F4E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AE1C51E-31C6-491F-A9B2-E98B4C94E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37B4543-EAF0-4DB8-B14A-29CA4F9E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C4D7-B896-46E8-BC1F-8D7FFC6CF7BA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03D09EC-AC6E-4849-8618-A1B4D672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E118225-1474-4D28-B582-FCE35C38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67;p14">
            <a:extLst>
              <a:ext uri="{FF2B5EF4-FFF2-40B4-BE49-F238E27FC236}">
                <a16:creationId xmlns:a16="http://schemas.microsoft.com/office/drawing/2014/main" id="{16317A9F-BBAD-422D-8BE5-51F5159242B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9749" y="6435750"/>
            <a:ext cx="422251" cy="42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10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A39A33-FD11-4134-9B1E-62B8CB94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A3C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BFABCD1-294A-4317-AFBC-2DAC6CDA4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4F8FEF5-BC4F-4E7D-877D-3E6B4393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23C7-1ECE-49F0-AF83-53163A7EBF62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DA7988A-7934-4B20-948A-D451B9EF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4D34F52-9299-46A8-ADFA-4BF5CA66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67;p14">
            <a:extLst>
              <a:ext uri="{FF2B5EF4-FFF2-40B4-BE49-F238E27FC236}">
                <a16:creationId xmlns:a16="http://schemas.microsoft.com/office/drawing/2014/main" id="{4FEAA20A-2ED9-43E0-B0EE-43DBAFC1B93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9749" y="6435750"/>
            <a:ext cx="422251" cy="42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067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767E8D9-9170-4910-8500-ACFEAC64C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4A3C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AEEE919-D007-4212-A84E-B16AB8371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3B30448-3BEE-4CF6-8647-C27030C2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5B17-6A68-4669-B07A-12F1B165DC97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20BC39D-433D-4CF4-A53C-83BE689E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61B6A2C-34DA-4D66-9989-6A579495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67;p14">
            <a:extLst>
              <a:ext uri="{FF2B5EF4-FFF2-40B4-BE49-F238E27FC236}">
                <a16:creationId xmlns:a16="http://schemas.microsoft.com/office/drawing/2014/main" id="{574E03CB-B696-4017-86A3-0B1CB43BF0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9749" y="6435750"/>
            <a:ext cx="422251" cy="42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214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F105-9B3B-48BF-9D79-8B365FA5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0000C-2C8D-4D14-9DB5-F2B06218B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0CFC4-EF94-4C9A-930B-C13870E9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AD3ED-8384-4111-BCFE-74C858C0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0822-5D24-445C-90F5-5F0A967B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7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7C8E-3BAF-409E-A648-894156EE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CD2E-BE69-4B6E-B389-3F959277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87CD-33B0-4659-9E96-4A0B1E033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69D23-D5C2-4289-AAD6-508B279D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8378-3D79-4AA9-99ED-E0DDEF2A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65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95255-BA03-422B-BEDE-4BED9ADE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ED782-F358-4305-AC99-A69B28E60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772CA-3F63-40C6-A52C-D547E6D2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EAD9C-B29B-49C1-AAD9-ED495540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A0A0-1EFF-40F7-950F-47C3AEDA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20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0DCE-EDA4-4C9C-8C01-ED4D3D8B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0AB1F-2A11-4CA3-996D-67205C3CB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2F4C5-2900-42E2-93EA-C4D4CB08B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C6B5D-2B30-4AF1-813C-55974500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D957E-139F-40E2-AFAA-1AA4B290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2957B-0146-49FE-8B54-BC90CBA9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85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E617-740E-437B-82CF-5B45EE56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5DF79-3826-4CAE-BEA4-49016B67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AB540-141B-40B7-803D-5F2CB9401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ABA98-EE94-46FA-BA14-41E9DB0E4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7FF44-D246-4B92-B517-C13602935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D1687-ADAB-45F0-AE21-CEFB1334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86-7991-4A93-86F2-D82774BE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44DF0-5391-4E05-9BA3-BB2B6AC7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58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3627-13E0-479A-B29A-D9B3532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D77B2-07BD-494C-9527-50558B6C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15C67-FA67-4933-B78F-F97078C1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F146E-724C-4846-9C5B-29D7722E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32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4F91D-D3E5-4584-B0CB-0E209B3B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3BEBF-7D4F-4AF1-A24B-29FCD62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B299C-D00B-4A24-8F33-6614BAEE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7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F96684-BD74-4207-BEBF-D35593F8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A3C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9BFCA66-65BD-4BE3-AA80-83DE31FF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1C4716B-465E-44B9-8D46-E86B5118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B2A0-7F9A-447B-A3F6-23275F926206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72E295E-F7B6-4EA8-AD5D-BFFB4064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F697BEF-2E57-4CAC-B9B8-9D3A203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pPr/>
              <a:t>‹#›</a:t>
            </a:fld>
            <a:r>
              <a:rPr lang="pl-PL" dirty="0"/>
              <a:t>/13</a:t>
            </a:r>
            <a:endParaRPr lang="en-US" dirty="0"/>
          </a:p>
        </p:txBody>
      </p:sp>
      <p:pic>
        <p:nvPicPr>
          <p:cNvPr id="8" name="Google Shape;67;p14">
            <a:extLst>
              <a:ext uri="{FF2B5EF4-FFF2-40B4-BE49-F238E27FC236}">
                <a16:creationId xmlns:a16="http://schemas.microsoft.com/office/drawing/2014/main" id="{4CD3B74A-A3AF-44E7-B635-D1B98617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9749" y="6435750"/>
            <a:ext cx="422251" cy="42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471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A4F1-33F3-42F1-83D6-1D1DCDDF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C7E6-BA72-4FF5-BA3E-50BFC35DD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33918-153D-43E2-A3CD-58A7C0B31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DA966-4BED-423C-B6DD-F42B61B8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C6CFB-72D9-4F8D-BD01-594538EA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F84E8-5D65-4D62-AAC0-370F5ABF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58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24EE-FD24-4B03-8386-0BFA740A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495E5-D627-43CF-A942-911C97855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4D67F-6335-485D-816C-2F09F2766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25FEC-FA24-4465-AF24-E98AD47B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E46D0-2D3F-4075-A646-AE44DDB9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956B0-FF8A-4FB4-AE59-2FACE8A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79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94BC-786C-4A81-AD20-D188FC75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25173-1F3D-4CAD-B714-454A5F4D5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7F53-1D79-43CB-A6DC-0B776C616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0EBC-B9F8-40A4-AA79-F98CC492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6D77C-E827-4DEF-9959-A47CF418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93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AFBE3-37D5-4C86-82B3-69637B8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26FBA-DA3D-44F2-81A7-BFC44539B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71EF-E68B-403E-B1C9-FE985BEA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BBEA-DE5B-4D88-A427-DA59ABCC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A79A-E46A-4A72-8AB2-32754665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solidFill>
          <a:srgbClr val="4A3C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243326-D74F-42C2-8BF1-BB6038A7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8D2F9-6F9D-477B-BF11-C5F65AABC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5E75F3C-62F0-4446-B779-01207AB1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F31FB-63DC-4E3F-BF3A-675420ABA184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A2B65A0-5B75-4AB2-9560-BFBB8F223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012F666-0D1E-427D-A0E0-7AA36988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6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50D5DC-B231-48A4-A456-9420D19C1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848533"/>
          </a:xfrm>
        </p:spPr>
        <p:txBody>
          <a:bodyPr/>
          <a:lstStyle>
            <a:lvl1pPr>
              <a:defRPr>
                <a:solidFill>
                  <a:srgbClr val="4A3C89"/>
                </a:solidFill>
              </a:defRPr>
            </a:lvl1pPr>
          </a:lstStyle>
          <a:p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us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188140F-1B3B-4E2D-899E-83446858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C29C-B28C-4706-B376-4644116462A5}" type="datetime1">
              <a:rPr lang="en-US" smtClean="0"/>
              <a:t>6/23/2021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223F014-47E8-4109-BC40-4CC23877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6E28981-8A15-4E1B-9AFB-F5AE6693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ymbol zastępczy zawartości 6">
            <a:extLst>
              <a:ext uri="{FF2B5EF4-FFF2-40B4-BE49-F238E27FC236}">
                <a16:creationId xmlns:a16="http://schemas.microsoft.com/office/drawing/2014/main" id="{1A17733A-91E6-4297-8A60-5B83E1941C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76109" y="2725996"/>
            <a:ext cx="5077691" cy="315110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 dirty="0"/>
              <a:t>2nd person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zawartości 6">
            <a:extLst>
              <a:ext uri="{FF2B5EF4-FFF2-40B4-BE49-F238E27FC236}">
                <a16:creationId xmlns:a16="http://schemas.microsoft.com/office/drawing/2014/main" id="{F81D5B61-8F92-4DF3-94DC-BBCB5DE2D36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1" y="2725996"/>
            <a:ext cx="5077691" cy="315110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 dirty="0"/>
              <a:t>1st person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4D4745C-860D-4D1E-91D8-A0E73AA1E43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8200" y="1396539"/>
            <a:ext cx="10515600" cy="11388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things</a:t>
            </a:r>
            <a:endParaRPr lang="pl-PL" dirty="0"/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pic>
        <p:nvPicPr>
          <p:cNvPr id="14" name="Google Shape;67;p14">
            <a:extLst>
              <a:ext uri="{FF2B5EF4-FFF2-40B4-BE49-F238E27FC236}">
                <a16:creationId xmlns:a16="http://schemas.microsoft.com/office/drawing/2014/main" id="{9E7E0BC5-24CD-4D13-B169-E470229012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9749" y="6435750"/>
            <a:ext cx="422251" cy="42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468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101048-C138-4F37-963C-8B24D527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A3C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F3EE74-7365-40B4-9238-82D29C6F9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78204C-99CA-4D2E-970C-3D34BF38A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5F371DB-3036-401C-B28B-4AC26C01A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32E-E8E1-4656-8826-EDBC8D9AA0BE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A67E948-F026-4DF3-8595-67F462BA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7DC8DE6-74FB-4D48-AB80-2677223D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67;p14">
            <a:extLst>
              <a:ext uri="{FF2B5EF4-FFF2-40B4-BE49-F238E27FC236}">
                <a16:creationId xmlns:a16="http://schemas.microsoft.com/office/drawing/2014/main" id="{C0953A90-01AD-4A72-8403-FBCAA74203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9749" y="6435750"/>
            <a:ext cx="422251" cy="42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81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107B24-B622-4ACB-AC5D-ECD52FF1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BFB1169-3F7C-4562-8CAD-2076F443A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2B44A25-FEA0-421C-9D20-212D10055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0D3E205-E3DB-4013-A1B7-6CA7EEB4A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04FE68C-BA7D-4072-8DA7-658585023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6AC17F1E-2A40-4CC0-994F-65763550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CD9C-E64E-452D-926C-B6FEE5784216}" type="datetime1">
              <a:rPr lang="en-US" smtClean="0"/>
              <a:t>6/23/2021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402D53D-03F2-4F43-9E66-91A56123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3072DD2-2614-41DF-8E62-6FA8997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oogle Shape;67;p14">
            <a:extLst>
              <a:ext uri="{FF2B5EF4-FFF2-40B4-BE49-F238E27FC236}">
                <a16:creationId xmlns:a16="http://schemas.microsoft.com/office/drawing/2014/main" id="{DEA11ADE-D760-4DAF-BD81-6674741EF2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9749" y="6435750"/>
            <a:ext cx="422251" cy="42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44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56E47F-9B39-426F-8E0F-F1C7C82F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A3C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B9F2B77-60F6-4C5A-B72A-C3DD4DD20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901E2-DB51-4BAA-ABAF-A03CFF3AB6A2}" type="datetime1">
              <a:rPr lang="en-US" smtClean="0"/>
              <a:t>6/23/2021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400B426-B4A7-46C6-B095-22D80675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F9E90E7-934F-4132-8370-454F7ECD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1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3219C0D-E17E-4371-B58F-519D85F6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5916-63D8-4F1A-A84F-239CA27C7FA6}" type="datetime1">
              <a:rPr lang="en-US" smtClean="0"/>
              <a:t>6/23/2021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BFBC37D-300A-4D3A-9792-1361FB5D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3B69C90-528F-4F54-A590-A6B86596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98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6A423E-6817-4B34-A95D-D3CA6F74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4A3C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B102F8-7B60-4068-8DF1-93128B59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D8757E0-559A-48F4-BB80-17CDA6B8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7CB85DE-68BA-470A-B31C-0EC900C88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C7844-D13B-4A8A-928B-12FAFF3D8F52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7408B7D-6787-4704-BDA2-38393F37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07126B4-196C-4F60-858B-8356120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67;p14">
            <a:extLst>
              <a:ext uri="{FF2B5EF4-FFF2-40B4-BE49-F238E27FC236}">
                <a16:creationId xmlns:a16="http://schemas.microsoft.com/office/drawing/2014/main" id="{03920728-F565-41EB-9A95-711A33F8F0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9749" y="6435750"/>
            <a:ext cx="422251" cy="42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433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D06F615-00A8-46CE-84E4-8F0E93EF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D22DC23-D166-4668-91A7-A9BADA3DF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D70DDB-52C2-438C-A49B-745B4B60D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90636-7BEC-4CF8-A575-F4DED3FA209B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8FF1A00-17B2-477C-BAE2-43F074050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6260" y="6356350"/>
            <a:ext cx="3459480" cy="357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3CD051B-FB31-401D-A4F5-1EFEB06C5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F8FDC-B39C-4769-9E59-EFD5C9C03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2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6441A-9FC6-4C1F-9491-F275A021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DD66-6066-4B49-AB1E-ABA94164D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EBE11-6063-45C1-B5EB-7253E75AA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D54EF-5E2A-4B15-AC2E-AADF2FFA9F7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3823B-F6B8-4AC7-A852-D3FAC5474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9C674-28AF-4F40-9A77-B6714946E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1893F-2AAB-4355-BBD5-85006CD85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7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hbaniecki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iema.drwhy.ai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Oriented/modelStu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aniecki/user-2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ena.drwhy.ai/" TargetMode="Externa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aniecki/user-2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4F42-C3C1-4167-9E45-DEB50BE6A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63" y="406400"/>
            <a:ext cx="10846675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Open the Machine Learning Black-Box </a:t>
            </a:r>
            <a:br>
              <a:rPr lang="en-US" sz="4800" dirty="0"/>
            </a:br>
            <a:r>
              <a:rPr lang="en-US" sz="4000" dirty="0"/>
              <a:t>with modelStudio &amp; Arena 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B9CA0-476C-4205-9972-6A94C9864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236120"/>
            <a:ext cx="9144000" cy="165576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u="sng" dirty="0"/>
              <a:t>Hubert Banieck</a:t>
            </a:r>
            <a:r>
              <a:rPr lang="pl-PL" dirty="0"/>
              <a:t>i</a:t>
            </a:r>
            <a:r>
              <a:rPr lang="en-US" dirty="0"/>
              <a:t>, Piotr Piątyszek </a:t>
            </a:r>
            <a:br>
              <a:rPr lang="en-US" dirty="0"/>
            </a:br>
            <a:r>
              <a:rPr lang="en-US" b="1" dirty="0"/>
              <a:t>@</a:t>
            </a:r>
            <a:r>
              <a:rPr lang="en-US" dirty="0"/>
              <a:t>Warsaw University of Technology, Poland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77924-B364-4E78-A580-3B1D0AE6E3DF}"/>
              </a:ext>
            </a:extLst>
          </p:cNvPr>
          <p:cNvSpPr txBox="1"/>
          <p:nvPr/>
        </p:nvSpPr>
        <p:spPr>
          <a:xfrm>
            <a:off x="3530599" y="5910819"/>
            <a:ext cx="513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- The R User Conference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r>
              <a:rPr lang="pl-P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.202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123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48D4CA-281D-4B13-91F1-039503840AAC}"/>
              </a:ext>
            </a:extLst>
          </p:cNvPr>
          <p:cNvSpPr txBox="1"/>
          <p:nvPr/>
        </p:nvSpPr>
        <p:spPr>
          <a:xfrm>
            <a:off x="10006725" y="6519151"/>
            <a:ext cx="1810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https://hbaniecki.com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6E0238-E9B4-42F4-90BF-86866AD7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661" y="2566760"/>
            <a:ext cx="2849527" cy="3664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8205BB-EB49-4C14-8032-D135591EC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019" y="5306902"/>
            <a:ext cx="3818740" cy="10124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BFFED1-E66F-423B-B5AF-799B1BE158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221" y="2566762"/>
            <a:ext cx="2173225" cy="25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6E3250-3FBD-4D25-9788-5ACA08F8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995" y="2566762"/>
            <a:ext cx="2173224" cy="25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A3D2AFE1-6FD9-48D1-AD9A-9E8FAB0E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8" y="437505"/>
            <a:ext cx="7991303" cy="1616075"/>
          </a:xfrm>
          <a:prstGeom prst="rect">
            <a:avLst/>
          </a:prstGeom>
        </p:spPr>
      </p:pic>
      <p:sp>
        <p:nvSpPr>
          <p:cNvPr id="28" name="Symbol zastępczy numeru slajdu 5">
            <a:extLst>
              <a:ext uri="{FF2B5EF4-FFF2-40B4-BE49-F238E27FC236}">
                <a16:creationId xmlns:a16="http://schemas.microsoft.com/office/drawing/2014/main" id="{62BF5A7A-016F-4AD1-9BD0-A15D9B8C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186" y="6154026"/>
            <a:ext cx="620111" cy="365125"/>
          </a:xfrm>
        </p:spPr>
        <p:txBody>
          <a:bodyPr/>
          <a:lstStyle/>
          <a:p>
            <a:fld id="{09DF8FDC-B39C-4769-9E59-EFD5C9C03459}" type="slidenum">
              <a:rPr lang="en-US" smtClean="0"/>
              <a:pPr/>
              <a:t>2</a:t>
            </a:fld>
            <a:r>
              <a:rPr lang="pl-PL" dirty="0"/>
              <a:t>/</a:t>
            </a: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7600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1CBDE-01E3-4EBE-9F32-C9AEACFF5600}"/>
              </a:ext>
            </a:extLst>
          </p:cNvPr>
          <p:cNvSpPr txBox="1"/>
          <p:nvPr/>
        </p:nvSpPr>
        <p:spPr>
          <a:xfrm>
            <a:off x="756389" y="2029387"/>
            <a:ext cx="5461000" cy="259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2428" marR="15240" indent="-457189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Various stakeholders</a:t>
            </a:r>
          </a:p>
          <a:p>
            <a:pPr marL="472428" marR="15240" indent="-457189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High entry threshold</a:t>
            </a:r>
          </a:p>
          <a:p>
            <a:pPr marL="472428" marR="15240" indent="-457189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Reproducibility</a:t>
            </a:r>
          </a:p>
          <a:p>
            <a:pPr marL="472428" marR="15240" indent="-457189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A lot of coding…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35215-7B4C-4F99-8E46-2F0C684C9D3E}"/>
              </a:ext>
            </a:extLst>
          </p:cNvPr>
          <p:cNvSpPr txBox="1"/>
          <p:nvPr/>
        </p:nvSpPr>
        <p:spPr>
          <a:xfrm>
            <a:off x="6217390" y="4018715"/>
            <a:ext cx="3519215" cy="259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2428" marR="15240" indent="-457189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Automation</a:t>
            </a:r>
          </a:p>
          <a:p>
            <a:pPr marL="472428" marR="15240" indent="-457189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Versioning</a:t>
            </a:r>
          </a:p>
          <a:p>
            <a:pPr marL="472428" marR="15240" indent="-457189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Interactivity </a:t>
            </a:r>
          </a:p>
          <a:p>
            <a:pPr marL="472428" marR="15240" indent="-457189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Customizability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F92612-0736-422E-8883-EBB5343197EA}"/>
              </a:ext>
            </a:extLst>
          </p:cNvPr>
          <p:cNvGrpSpPr/>
          <p:nvPr/>
        </p:nvGrpSpPr>
        <p:grpSpPr>
          <a:xfrm>
            <a:off x="4915180" y="3281876"/>
            <a:ext cx="1153080" cy="1027800"/>
            <a:chOff x="4984290" y="2819360"/>
            <a:chExt cx="1153080" cy="10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49D945-ED3B-403A-8BBD-36958E575B56}"/>
                    </a:ext>
                  </a:extLst>
                </p14:cNvPr>
                <p14:cNvContentPartPr/>
                <p14:nvPr/>
              </p14:nvContentPartPr>
              <p14:xfrm>
                <a:off x="4984290" y="2819360"/>
                <a:ext cx="1153080" cy="90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49D945-ED3B-403A-8BBD-36958E575B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1650" y="2756360"/>
                  <a:ext cx="127872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DC0795-13E9-475A-9085-00BF3DDA7A26}"/>
                    </a:ext>
                  </a:extLst>
                </p14:cNvPr>
                <p14:cNvContentPartPr/>
                <p14:nvPr/>
              </p14:nvContentPartPr>
              <p14:xfrm>
                <a:off x="5548050" y="3746000"/>
                <a:ext cx="541440" cy="10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DC0795-13E9-475A-9085-00BF3DDA7A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5410" y="3683000"/>
                  <a:ext cx="667080" cy="22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Symbol zastępczy numeru slajdu 5">
            <a:extLst>
              <a:ext uri="{FF2B5EF4-FFF2-40B4-BE49-F238E27FC236}">
                <a16:creationId xmlns:a16="http://schemas.microsoft.com/office/drawing/2014/main" id="{72069835-9E44-477D-9476-D5200366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186" y="6154026"/>
            <a:ext cx="620111" cy="365125"/>
          </a:xfrm>
        </p:spPr>
        <p:txBody>
          <a:bodyPr/>
          <a:lstStyle/>
          <a:p>
            <a:fld id="{09DF8FDC-B39C-4769-9E59-EFD5C9C03459}" type="slidenum">
              <a:rPr lang="en-US" smtClean="0"/>
              <a:pPr/>
              <a:t>3</a:t>
            </a:fld>
            <a:r>
              <a:rPr lang="pl-PL" dirty="0"/>
              <a:t>/</a:t>
            </a:r>
            <a:r>
              <a:rPr lang="en-US" dirty="0"/>
              <a:t>9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F75709D-82A1-449D-8BB6-C4DEB941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62" y="912040"/>
            <a:ext cx="11303000" cy="1325563"/>
          </a:xfrm>
        </p:spPr>
        <p:txBody>
          <a:bodyPr/>
          <a:lstStyle/>
          <a:p>
            <a:r>
              <a:rPr lang="en-US" b="1" dirty="0"/>
              <a:t>Challenges</a:t>
            </a:r>
            <a:r>
              <a:rPr lang="en-US" dirty="0"/>
              <a:t> in explanatory model analysis</a:t>
            </a:r>
          </a:p>
        </p:txBody>
      </p:sp>
    </p:spTree>
    <p:extLst>
      <p:ext uri="{BB962C8B-B14F-4D97-AF65-F5344CB8AC3E}">
        <p14:creationId xmlns:p14="http://schemas.microsoft.com/office/powerpoint/2010/main" val="168048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-Box">
            <a:extLst>
              <a:ext uri="{FF2B5EF4-FFF2-40B4-BE49-F238E27FC236}">
                <a16:creationId xmlns:a16="http://schemas.microsoft.com/office/drawing/2014/main" id="{C7827313-C69D-418A-B5B8-DF638EEF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" y="2171505"/>
            <a:ext cx="121920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0487FE-32AD-4E44-A8DD-117E868E8B82}"/>
              </a:ext>
            </a:extLst>
          </p:cNvPr>
          <p:cNvSpPr txBox="1"/>
          <p:nvPr/>
        </p:nvSpPr>
        <p:spPr>
          <a:xfrm>
            <a:off x="9994900" y="6492875"/>
            <a:ext cx="1771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https://iema.drwhy.ai</a:t>
            </a:r>
            <a:endParaRPr lang="en-US" sz="1400" dirty="0"/>
          </a:p>
        </p:txBody>
      </p:sp>
      <p:sp>
        <p:nvSpPr>
          <p:cNvPr id="46" name="Symbol zastępczy numeru slajdu 5">
            <a:extLst>
              <a:ext uri="{FF2B5EF4-FFF2-40B4-BE49-F238E27FC236}">
                <a16:creationId xmlns:a16="http://schemas.microsoft.com/office/drawing/2014/main" id="{E18F057C-D69E-4BF9-9F5E-E518E033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186" y="6154026"/>
            <a:ext cx="620111" cy="365125"/>
          </a:xfrm>
        </p:spPr>
        <p:txBody>
          <a:bodyPr/>
          <a:lstStyle/>
          <a:p>
            <a:fld id="{09DF8FDC-B39C-4769-9E59-EFD5C9C03459}" type="slidenum">
              <a:rPr lang="en-US" smtClean="0"/>
              <a:pPr/>
              <a:t>4</a:t>
            </a:fld>
            <a:r>
              <a:rPr lang="pl-PL" dirty="0"/>
              <a:t>/</a:t>
            </a:r>
            <a:r>
              <a:rPr lang="en-US" dirty="0"/>
              <a:t>9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335668-D435-4BA9-B134-9FD0F035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62" y="912040"/>
            <a:ext cx="11303000" cy="1325563"/>
          </a:xfrm>
        </p:spPr>
        <p:txBody>
          <a:bodyPr/>
          <a:lstStyle/>
          <a:p>
            <a:r>
              <a:rPr lang="en-US" b="1" dirty="0"/>
              <a:t>Interactive</a:t>
            </a:r>
            <a:r>
              <a:rPr lang="en-US" dirty="0"/>
              <a:t>      explanatory model analysis</a:t>
            </a:r>
          </a:p>
        </p:txBody>
      </p:sp>
      <p:pic>
        <p:nvPicPr>
          <p:cNvPr id="1028" name="Picture 4" descr="The Grammar of Interactive Explanatory Model Analysis">
            <a:extLst>
              <a:ext uri="{FF2B5EF4-FFF2-40B4-BE49-F238E27FC236}">
                <a16:creationId xmlns:a16="http://schemas.microsoft.com/office/drawing/2014/main" id="{F0B6912C-9E36-476A-A6C0-F70A89A17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2" y="2171505"/>
            <a:ext cx="7837967" cy="4109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81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DA9A-8363-4923-8353-D637100E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modelStudio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B3F7C4-A6B5-4EC2-A42A-47EC7CA6C2A0}"/>
              </a:ext>
            </a:extLst>
          </p:cNvPr>
          <p:cNvSpPr txBox="1">
            <a:spLocks/>
          </p:cNvSpPr>
          <p:nvPr/>
        </p:nvSpPr>
        <p:spPr>
          <a:xfrm>
            <a:off x="486480" y="1570039"/>
            <a:ext cx="3763357" cy="2697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pl-PL" sz="2200" dirty="0" err="1"/>
              <a:t>create</a:t>
            </a:r>
            <a:r>
              <a:rPr lang="en-US" sz="2200" dirty="0"/>
              <a:t>s</a:t>
            </a:r>
            <a:r>
              <a:rPr lang="pl-PL" sz="2200" dirty="0"/>
              <a:t> a dashboard for</a:t>
            </a:r>
            <a:br>
              <a:rPr lang="pl-PL" sz="2200" dirty="0"/>
            </a:br>
            <a:r>
              <a:rPr lang="en-US" sz="2200" dirty="0"/>
              <a:t>model analysis</a:t>
            </a:r>
            <a:endParaRPr lang="pl-PL" sz="2200" dirty="0"/>
          </a:p>
          <a:p>
            <a:pPr>
              <a:spcAft>
                <a:spcPts val="1200"/>
              </a:spcAft>
            </a:pPr>
            <a:r>
              <a:rPr lang="en-US" sz="2200" dirty="0"/>
              <a:t>automated</a:t>
            </a:r>
            <a:r>
              <a:rPr lang="pl-PL" sz="2200" dirty="0"/>
              <a:t> </a:t>
            </a:r>
            <a:r>
              <a:rPr lang="pl-PL" sz="2200" dirty="0" err="1"/>
              <a:t>calculations</a:t>
            </a:r>
            <a:endParaRPr lang="pl-PL" sz="2200" dirty="0"/>
          </a:p>
          <a:p>
            <a:pPr>
              <a:spcAft>
                <a:spcPts val="1200"/>
              </a:spcAft>
            </a:pPr>
            <a:r>
              <a:rPr lang="en-US" sz="2200" dirty="0"/>
              <a:t>customizable interface</a:t>
            </a:r>
            <a:endParaRPr lang="pl-PL" sz="2200" dirty="0"/>
          </a:p>
          <a:p>
            <a:pPr>
              <a:spcAft>
                <a:spcPts val="1200"/>
              </a:spcAft>
            </a:pPr>
            <a:r>
              <a:rPr lang="pl-PL" sz="2200" dirty="0"/>
              <a:t>save &amp; share your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16E7C6-5F22-48E1-ACB3-1548C89A11C1}"/>
              </a:ext>
            </a:extLst>
          </p:cNvPr>
          <p:cNvSpPr txBox="1"/>
          <p:nvPr/>
        </p:nvSpPr>
        <p:spPr>
          <a:xfrm>
            <a:off x="8019393" y="6492875"/>
            <a:ext cx="374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https://github.com/ModelOriented/modelStudio</a:t>
            </a:r>
            <a:endParaRPr lang="en-US" sz="140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9536953-6E73-4856-A988-EC0B0F91A8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4516318"/>
            <a:ext cx="1846384" cy="213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09D2795C-A908-4FFA-9C6D-C5659F17C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01" y="1100657"/>
            <a:ext cx="7553535" cy="5053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ymbol zastępczy numeru slajdu 5">
            <a:extLst>
              <a:ext uri="{FF2B5EF4-FFF2-40B4-BE49-F238E27FC236}">
                <a16:creationId xmlns:a16="http://schemas.microsoft.com/office/drawing/2014/main" id="{76DA3B30-BE11-49C4-9DC0-380B468E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186" y="6154026"/>
            <a:ext cx="620111" cy="365125"/>
          </a:xfrm>
        </p:spPr>
        <p:txBody>
          <a:bodyPr/>
          <a:lstStyle/>
          <a:p>
            <a:fld id="{09DF8FDC-B39C-4769-9E59-EFD5C9C03459}" type="slidenum">
              <a:rPr lang="en-US" smtClean="0"/>
              <a:pPr/>
              <a:t>5</a:t>
            </a:fld>
            <a:r>
              <a:rPr lang="pl-PL" dirty="0"/>
              <a:t>/</a:t>
            </a: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2220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E05F-A94F-4E05-9D25-20B75F40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convenient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24D1E-79F4-447C-BB6D-BB2FD0018AF4}"/>
              </a:ext>
            </a:extLst>
          </p:cNvPr>
          <p:cNvSpPr txBox="1"/>
          <p:nvPr/>
        </p:nvSpPr>
        <p:spPr>
          <a:xfrm>
            <a:off x="6218181" y="2690391"/>
            <a:ext cx="611964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/>
              <a:t>DEMO: </a:t>
            </a:r>
            <a:br>
              <a:rPr lang="pl-PL" sz="2800" dirty="0"/>
            </a:br>
            <a:r>
              <a:rPr lang="en-US" sz="2400" dirty="0">
                <a:hlinkClick r:id="rId3"/>
              </a:rPr>
              <a:t>https://github.com/hbaniecki/user-21</a:t>
            </a:r>
            <a:endParaRPr lang="en-US" sz="2400" dirty="0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D981FBF4-CF0D-468C-9855-9A2A6A6B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186" y="6154026"/>
            <a:ext cx="620111" cy="365125"/>
          </a:xfrm>
        </p:spPr>
        <p:txBody>
          <a:bodyPr/>
          <a:lstStyle/>
          <a:p>
            <a:fld id="{09DF8FDC-B39C-4769-9E59-EFD5C9C03459}" type="slidenum">
              <a:rPr lang="en-US" smtClean="0"/>
              <a:pPr/>
              <a:t>6</a:t>
            </a:fld>
            <a:r>
              <a:rPr lang="pl-PL" dirty="0"/>
              <a:t>/</a:t>
            </a:r>
            <a:r>
              <a:rPr lang="en-US" dirty="0"/>
              <a:t>9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A14B947-A273-4560-87F9-F0C254931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89" y="1529161"/>
            <a:ext cx="4922319" cy="4858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5684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FB63-867D-4807-9C25-CA26E70B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Arena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B433775-3E20-491A-BC6F-6E1C1DC8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91" y="4660416"/>
            <a:ext cx="2467571" cy="146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17C5DE-668A-4604-B5E5-FBAB5B04E7B9}"/>
              </a:ext>
            </a:extLst>
          </p:cNvPr>
          <p:cNvSpPr txBox="1">
            <a:spLocks/>
          </p:cNvSpPr>
          <p:nvPr/>
        </p:nvSpPr>
        <p:spPr>
          <a:xfrm>
            <a:off x="577415" y="1690689"/>
            <a:ext cx="3719093" cy="2834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200" dirty="0"/>
              <a:t>compare models!</a:t>
            </a:r>
            <a:endParaRPr lang="pl-PL" sz="2200" dirty="0"/>
          </a:p>
          <a:p>
            <a:pPr>
              <a:spcAft>
                <a:spcPts val="1200"/>
              </a:spcAft>
            </a:pPr>
            <a:r>
              <a:rPr lang="en-US" sz="2200" dirty="0"/>
              <a:t>on </a:t>
            </a:r>
            <a:r>
              <a:rPr lang="pl-PL" sz="2200" dirty="0" err="1"/>
              <a:t>multiple</a:t>
            </a:r>
            <a:r>
              <a:rPr lang="pl-PL" sz="2200" dirty="0"/>
              <a:t> datasets!!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fairness plots</a:t>
            </a:r>
            <a:endParaRPr lang="pl-PL" sz="2200" dirty="0"/>
          </a:p>
          <a:p>
            <a:pPr>
              <a:spcAft>
                <a:spcPts val="1200"/>
              </a:spcAft>
            </a:pPr>
            <a:r>
              <a:rPr lang="en-US" sz="2200" dirty="0"/>
              <a:t>more </a:t>
            </a:r>
            <a:r>
              <a:rPr lang="pl-PL" sz="2200" dirty="0" err="1"/>
              <a:t>pages</a:t>
            </a:r>
            <a:r>
              <a:rPr lang="pl-PL" sz="2200" dirty="0"/>
              <a:t> &amp; cache</a:t>
            </a:r>
            <a:endParaRPr lang="en-US" sz="2200" dirty="0"/>
          </a:p>
          <a:p>
            <a:pPr>
              <a:spcAft>
                <a:spcPts val="1200"/>
              </a:spcAft>
            </a:pPr>
            <a:r>
              <a:rPr lang="en-US" sz="2200" dirty="0"/>
              <a:t>still easy to create...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8409BA7-37DF-4D38-B5DA-A93D88FB9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37" y="1099579"/>
            <a:ext cx="7809288" cy="5054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ED00F-C90D-48A5-BEC9-096FE07FFAD1}"/>
              </a:ext>
            </a:extLst>
          </p:cNvPr>
          <p:cNvSpPr txBox="1"/>
          <p:nvPr/>
        </p:nvSpPr>
        <p:spPr>
          <a:xfrm>
            <a:off x="10016361" y="6492875"/>
            <a:ext cx="1749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</a:t>
            </a:r>
            <a:r>
              <a:rPr lang="pl-PL" sz="1400" dirty="0">
                <a:hlinkClick r:id="rId5"/>
              </a:rPr>
              <a:t>arena</a:t>
            </a:r>
            <a:r>
              <a:rPr lang="en-US" sz="1400" dirty="0">
                <a:hlinkClick r:id="rId5"/>
              </a:rPr>
              <a:t>.drwhy.ai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E0744-24DD-4FC7-8D7E-8C207C80700D}"/>
              </a:ext>
            </a:extLst>
          </p:cNvPr>
          <p:cNvSpPr txBox="1"/>
          <p:nvPr/>
        </p:nvSpPr>
        <p:spPr>
          <a:xfrm>
            <a:off x="1822973" y="6123543"/>
            <a:ext cx="1276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l-PL" dirty="0"/>
              <a:t>R &amp;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11" name="Symbol zastępczy numeru slajdu 5">
            <a:extLst>
              <a:ext uri="{FF2B5EF4-FFF2-40B4-BE49-F238E27FC236}">
                <a16:creationId xmlns:a16="http://schemas.microsoft.com/office/drawing/2014/main" id="{C4903781-E4BB-46FD-9E9E-AB6B39BC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186" y="6154026"/>
            <a:ext cx="620111" cy="365125"/>
          </a:xfrm>
        </p:spPr>
        <p:txBody>
          <a:bodyPr/>
          <a:lstStyle/>
          <a:p>
            <a:fld id="{09DF8FDC-B39C-4769-9E59-EFD5C9C03459}" type="slidenum">
              <a:rPr lang="en-US" smtClean="0"/>
              <a:pPr/>
              <a:t>7</a:t>
            </a:fld>
            <a:r>
              <a:rPr lang="pl-PL" dirty="0"/>
              <a:t>/</a:t>
            </a: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068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ymbol zastępczy numeru slajdu 5">
            <a:extLst>
              <a:ext uri="{FF2B5EF4-FFF2-40B4-BE49-F238E27FC236}">
                <a16:creationId xmlns:a16="http://schemas.microsoft.com/office/drawing/2014/main" id="{F4B35B48-CD8E-4D8D-8297-09008F48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186" y="6154026"/>
            <a:ext cx="620111" cy="365125"/>
          </a:xfrm>
        </p:spPr>
        <p:txBody>
          <a:bodyPr/>
          <a:lstStyle/>
          <a:p>
            <a:fld id="{09DF8FDC-B39C-4769-9E59-EFD5C9C03459}" type="slidenum">
              <a:rPr lang="en-US" smtClean="0"/>
              <a:pPr/>
              <a:t>8</a:t>
            </a:fld>
            <a:r>
              <a:rPr lang="pl-PL" dirty="0"/>
              <a:t>/</a:t>
            </a:r>
            <a:r>
              <a:rPr lang="en-US" dirty="0"/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4B2CF-DF75-4BB2-AFE7-23DA05CCA438}"/>
              </a:ext>
            </a:extLst>
          </p:cNvPr>
          <p:cNvSpPr txBox="1"/>
          <p:nvPr/>
        </p:nvSpPr>
        <p:spPr>
          <a:xfrm>
            <a:off x="8814391" y="6492875"/>
            <a:ext cx="2951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https://github.com/hbaniecki/user-21</a:t>
            </a:r>
            <a:endParaRPr lang="en-US" sz="14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5ECEA7-1D23-4A9B-8155-73DBA6B9B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39" y="498475"/>
            <a:ext cx="4922319" cy="5861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3DAD47-B8AB-4837-8D03-853CC3CCD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4" y="1131974"/>
            <a:ext cx="6637295" cy="4740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78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4F42-C3C1-4167-9E45-DEB50BE6A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3551"/>
            <a:ext cx="9144000" cy="2387600"/>
          </a:xfrm>
        </p:spPr>
        <p:txBody>
          <a:bodyPr>
            <a:normAutofit/>
          </a:bodyPr>
          <a:lstStyle/>
          <a:p>
            <a:r>
              <a:rPr lang="pl-PL" sz="4800" dirty="0"/>
              <a:t>Feedback </a:t>
            </a:r>
            <a:r>
              <a:rPr lang="pl-PL" sz="4800" dirty="0" err="1"/>
              <a:t>appreciated</a:t>
            </a:r>
            <a:r>
              <a:rPr lang="pl-PL" sz="4800" dirty="0"/>
              <a:t> !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B9CA0-476C-4205-9972-6A94C9864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52450" y="3056465"/>
            <a:ext cx="11220450" cy="2106085"/>
          </a:xfrm>
        </p:spPr>
        <p:txBody>
          <a:bodyPr numCol="2" spcCol="32400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200" dirty="0"/>
              <a:t>C</a:t>
            </a:r>
            <a:r>
              <a:rPr lang="pl-PL" sz="2200" dirty="0" err="1"/>
              <a:t>ontac</a:t>
            </a:r>
            <a:r>
              <a:rPr lang="en-US" sz="2200" dirty="0"/>
              <a:t>t</a:t>
            </a:r>
            <a:endParaRPr lang="pl-PL" sz="2200" dirty="0"/>
          </a:p>
          <a:p>
            <a:pPr algn="r">
              <a:lnSpc>
                <a:spcPct val="100000"/>
              </a:lnSpc>
            </a:pPr>
            <a:r>
              <a:rPr lang="en-US" sz="2200" dirty="0"/>
              <a:t>modelStudio</a:t>
            </a:r>
            <a:endParaRPr lang="pl-PL" sz="2200" dirty="0"/>
          </a:p>
          <a:p>
            <a:pPr algn="r">
              <a:lnSpc>
                <a:spcPct val="100000"/>
              </a:lnSpc>
            </a:pPr>
            <a:r>
              <a:rPr lang="en-US" sz="2200" dirty="0"/>
              <a:t>Arena</a:t>
            </a:r>
            <a:endParaRPr lang="pl-PL" sz="2200" dirty="0"/>
          </a:p>
          <a:p>
            <a:pPr algn="l">
              <a:lnSpc>
                <a:spcPct val="100000"/>
              </a:lnSpc>
            </a:pPr>
            <a:endParaRPr lang="en-US" sz="2200" dirty="0"/>
          </a:p>
          <a:p>
            <a:pPr algn="l">
              <a:lnSpc>
                <a:spcPct val="100000"/>
              </a:lnSpc>
            </a:pPr>
            <a:r>
              <a:rPr lang="en-US" sz="2200" b="1" dirty="0"/>
              <a:t>hbaniecki</a:t>
            </a:r>
            <a:r>
              <a:rPr lang="en-US" sz="2200" dirty="0"/>
              <a:t>.com</a:t>
            </a:r>
            <a:endParaRPr lang="en-US" sz="2200" b="1" dirty="0"/>
          </a:p>
          <a:p>
            <a:pPr algn="l">
              <a:lnSpc>
                <a:spcPct val="100000"/>
              </a:lnSpc>
            </a:pPr>
            <a:r>
              <a:rPr lang="en-US" sz="2200" dirty="0"/>
              <a:t>github.com/</a:t>
            </a:r>
            <a:r>
              <a:rPr lang="en-US" sz="2200" b="1" dirty="0"/>
              <a:t>ModelOriented/modelStudio</a:t>
            </a:r>
            <a:endParaRPr lang="pl-PL" sz="2200" b="1" dirty="0"/>
          </a:p>
          <a:p>
            <a:pPr algn="l">
              <a:lnSpc>
                <a:spcPct val="100000"/>
              </a:lnSpc>
            </a:pPr>
            <a:r>
              <a:rPr lang="en-US" sz="2200" b="1" dirty="0"/>
              <a:t>arena.drwhy.ai</a:t>
            </a:r>
          </a:p>
          <a:p>
            <a:pPr algn="l">
              <a:lnSpc>
                <a:spcPct val="100000"/>
              </a:lnSpc>
            </a:pPr>
            <a:endParaRPr lang="pl-PL" sz="2200" dirty="0"/>
          </a:p>
        </p:txBody>
      </p:sp>
    </p:spTree>
    <p:extLst>
      <p:ext uri="{BB962C8B-B14F-4D97-AF65-F5344CB8AC3E}">
        <p14:creationId xmlns:p14="http://schemas.microsoft.com/office/powerpoint/2010/main" val="926622295"/>
      </p:ext>
    </p:extLst>
  </p:cSld>
  <p:clrMapOvr>
    <a:masterClrMapping/>
  </p:clrMapOvr>
</p:sld>
</file>

<file path=ppt/theme/theme1.xml><?xml version="1.0" encoding="utf-8"?>
<a:theme xmlns:a="http://schemas.openxmlformats.org/drawingml/2006/main" name="Mi2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4" id="{20335D34-6D27-4B65-B8AC-6EE3DF546E26}" vid="{122049DD-B5E0-4B8A-B71F-CD964D52140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MI2Theme</Template>
  <TotalTime>0</TotalTime>
  <Words>201</Words>
  <Application>Microsoft Office PowerPoint</Application>
  <PresentationFormat>Widescreen</PresentationFormat>
  <Paragraphs>56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</vt:lpstr>
      <vt:lpstr>Calibri</vt:lpstr>
      <vt:lpstr>Calibri Light</vt:lpstr>
      <vt:lpstr>Wingdings</vt:lpstr>
      <vt:lpstr>Mi2Theme</vt:lpstr>
      <vt:lpstr>Custom Design</vt:lpstr>
      <vt:lpstr>Open the Machine Learning Black-Box  with modelStudio &amp; Arena </vt:lpstr>
      <vt:lpstr>PowerPoint Presentation</vt:lpstr>
      <vt:lpstr>Challenges in explanatory model analysis</vt:lpstr>
      <vt:lpstr>Interactive      explanatory model analysis</vt:lpstr>
      <vt:lpstr>modelStudio</vt:lpstr>
      <vt:lpstr>convenient</vt:lpstr>
      <vt:lpstr>Arena</vt:lpstr>
      <vt:lpstr>PowerPoint Presentation</vt:lpstr>
      <vt:lpstr>Feedback appreciated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DrWhy.AI?</dc:title>
  <dc:creator>Hubert Baniecki</dc:creator>
  <cp:lastModifiedBy>Hubert Baniecki</cp:lastModifiedBy>
  <cp:revision>230</cp:revision>
  <dcterms:created xsi:type="dcterms:W3CDTF">2020-09-21T12:30:12Z</dcterms:created>
  <dcterms:modified xsi:type="dcterms:W3CDTF">2021-06-23T21:41:56Z</dcterms:modified>
</cp:coreProperties>
</file>